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7" r:id="rId4"/>
    <p:sldId id="292" r:id="rId5"/>
    <p:sldId id="291" r:id="rId6"/>
    <p:sldId id="261" r:id="rId7"/>
    <p:sldId id="262" r:id="rId8"/>
    <p:sldId id="260" r:id="rId9"/>
    <p:sldId id="271" r:id="rId10"/>
    <p:sldId id="264" r:id="rId11"/>
    <p:sldId id="263" r:id="rId12"/>
    <p:sldId id="267" r:id="rId13"/>
    <p:sldId id="266" r:id="rId14"/>
    <p:sldId id="268" r:id="rId15"/>
    <p:sldId id="269" r:id="rId16"/>
    <p:sldId id="286" r:id="rId17"/>
    <p:sldId id="265" r:id="rId18"/>
    <p:sldId id="310" r:id="rId19"/>
    <p:sldId id="309" r:id="rId20"/>
    <p:sldId id="270" r:id="rId21"/>
    <p:sldId id="272" r:id="rId22"/>
    <p:sldId id="273" r:id="rId23"/>
    <p:sldId id="274" r:id="rId24"/>
    <p:sldId id="276" r:id="rId25"/>
    <p:sldId id="275" r:id="rId26"/>
    <p:sldId id="278" r:id="rId27"/>
    <p:sldId id="294" r:id="rId28"/>
    <p:sldId id="295" r:id="rId29"/>
    <p:sldId id="296" r:id="rId30"/>
    <p:sldId id="281" r:id="rId31"/>
    <p:sldId id="297" r:id="rId32"/>
    <p:sldId id="298" r:id="rId33"/>
    <p:sldId id="279" r:id="rId34"/>
    <p:sldId id="299" r:id="rId35"/>
    <p:sldId id="293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282" r:id="rId46"/>
    <p:sldId id="28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3"/>
    <p:restoredTop sz="94588"/>
  </p:normalViewPr>
  <p:slideViewPr>
    <p:cSldViewPr snapToGrid="0" snapToObjects="1">
      <p:cViewPr varScale="1">
        <p:scale>
          <a:sx n="130" d="100"/>
          <a:sy n="130" d="100"/>
        </p:scale>
        <p:origin x="192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12/26/16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04" y="1384300"/>
            <a:ext cx="6134100" cy="408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Still a dominant form</a:t>
            </a:r>
            <a:br>
              <a:rPr lang="en-US" dirty="0" smtClean="0"/>
            </a:br>
            <a:r>
              <a:rPr lang="en-US" dirty="0" smtClean="0"/>
              <a:t> 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5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Data centers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</a:t>
            </a:r>
            <a:r>
              <a:rPr lang="en-US" dirty="0" smtClean="0"/>
              <a:t>a DevOps or cloud expert in </a:t>
            </a:r>
            <a:r>
              <a:rPr lang="en-US" dirty="0" smtClean="0"/>
              <a:t>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</a:t>
            </a:r>
            <a:r>
              <a:rPr lang="en-US" dirty="0" smtClean="0"/>
              <a:t>fairly prescriptive </a:t>
            </a:r>
            <a:r>
              <a:rPr lang="en-US" dirty="0" smtClean="0"/>
              <a:t>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Assignment grading is performed in a mostly automated </a:t>
            </a:r>
            <a:r>
              <a:rPr lang="en-US" dirty="0" smtClean="0"/>
              <a:t>fashion using a test suite.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Assignments must pass a series of tests to receive full points. </a:t>
            </a:r>
          </a:p>
          <a:p>
            <a:pPr lvl="1"/>
            <a:r>
              <a:rPr lang="en-US" b="1" dirty="0" smtClean="0"/>
              <a:t>#1 cause of losing points: missing files and incorrect file naming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Case in file names matters!</a:t>
            </a:r>
          </a:p>
          <a:p>
            <a:pPr lvl="1"/>
            <a:r>
              <a:rPr lang="en-US" dirty="0" smtClean="0"/>
              <a:t>Double-check your work.</a:t>
            </a:r>
          </a:p>
          <a:p>
            <a:endParaRPr lang="en-US" dirty="0"/>
          </a:p>
          <a:p>
            <a:r>
              <a:rPr lang="en-US" dirty="0" smtClean="0"/>
              <a:t>Assignments must meet the requirements </a:t>
            </a:r>
            <a:r>
              <a:rPr lang="en-US" b="1" dirty="0" smtClean="0"/>
              <a:t>AND</a:t>
            </a:r>
            <a:r>
              <a:rPr lang="en-US" dirty="0" smtClean="0"/>
              <a:t> follow good engineering practices: clarity and maintainability.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Earn An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Attend each weekly lecture.</a:t>
            </a:r>
          </a:p>
          <a:p>
            <a:endParaRPr lang="en-US" dirty="0" smtClean="0"/>
          </a:p>
          <a:p>
            <a:r>
              <a:rPr lang="en-US" dirty="0" smtClean="0"/>
              <a:t>Complete weekly readings.</a:t>
            </a:r>
          </a:p>
          <a:p>
            <a:endParaRPr lang="en-US" dirty="0" smtClean="0"/>
          </a:p>
          <a:p>
            <a:r>
              <a:rPr lang="en-US" dirty="0" smtClean="0"/>
              <a:t>Complete all homework assignments.</a:t>
            </a:r>
          </a:p>
          <a:p>
            <a:endParaRPr lang="en-US" dirty="0" smtClean="0"/>
          </a:p>
          <a:p>
            <a:r>
              <a:rPr lang="en-US" dirty="0" smtClean="0"/>
              <a:t>Score above average in both exams.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289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46" y="1733047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Labs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  <a:p>
            <a:pPr lvl="1"/>
            <a:endParaRPr lang="en-US" sz="2000" dirty="0"/>
          </a:p>
          <a:p>
            <a:r>
              <a:rPr lang="en-US" sz="2800" dirty="0" smtClean="0"/>
              <a:t>Bottom line: Source control is about maintaining file history.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Most popular distributed source control management system</a:t>
            </a:r>
          </a:p>
          <a:p>
            <a:endParaRPr lang="en-US" dirty="0" smtClean="0"/>
          </a:p>
          <a:p>
            <a:r>
              <a:rPr lang="en-US" dirty="0" smtClean="0"/>
              <a:t>Open Source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2005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71" y="209651"/>
            <a:ext cx="1390549" cy="1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with startups and Fortune 500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provider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</a:t>
            </a:r>
            <a:r>
              <a:rPr lang="en-US" sz="2800" dirty="0" smtClean="0"/>
              <a:t>electronics.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uses a Directed </a:t>
            </a:r>
            <a:r>
              <a:rPr lang="en-US" dirty="0"/>
              <a:t>A</a:t>
            </a:r>
            <a:r>
              <a:rPr lang="en-US" dirty="0" smtClean="0"/>
              <a:t>cyclic </a:t>
            </a:r>
            <a:r>
              <a:rPr lang="en-US" dirty="0"/>
              <a:t>G</a:t>
            </a:r>
            <a:r>
              <a:rPr lang="en-US" dirty="0" smtClean="0"/>
              <a:t>raph (DAG)</a:t>
            </a:r>
          </a:p>
          <a:p>
            <a:pPr lvl="1"/>
            <a:r>
              <a:rPr lang="en-US" dirty="0" smtClean="0"/>
              <a:t>Commits flow from left-to-right like a timeline.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5" y="3247860"/>
            <a:ext cx="5165889" cy="2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7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Topics this semester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2" y="1497022"/>
            <a:ext cx="3657600" cy="243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343232"/>
            <a:ext cx="4146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Deploy and manage infrastructure using some of the same techniques developers use to build software.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-2540" b="38140"/>
          <a:stretch/>
        </p:blipFill>
        <p:spPr>
          <a:xfrm>
            <a:off x="4900662" y="1408176"/>
            <a:ext cx="3897154" cy="25272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00662" y="4334371"/>
            <a:ext cx="41462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Infrastructure and applications made available via the Internet as a utility service.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21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Almost every software application consumes some amount computation power, data storage, and network bandwidth.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2643212"/>
            <a:ext cx="7774552" cy="2698349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034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28" y="4403686"/>
            <a:ext cx="4550872" cy="2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increasing need for speed in IT delivery.</a:t>
            </a:r>
          </a:p>
          <a:p>
            <a:endParaRPr lang="en-US" dirty="0" smtClean="0"/>
          </a:p>
          <a:p>
            <a:r>
              <a:rPr lang="en-US" dirty="0" smtClean="0"/>
              <a:t>Widespread adoption of </a:t>
            </a:r>
            <a:r>
              <a:rPr lang="en-US" dirty="0" smtClean="0"/>
              <a:t>virtualization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Cloud computing business </a:t>
            </a:r>
            <a:r>
              <a:rPr lang="en-US" dirty="0" smtClean="0"/>
              <a:t>models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Scale-out application </a:t>
            </a:r>
            <a:br>
              <a:rPr lang="en-US" dirty="0" smtClean="0"/>
            </a:br>
            <a:r>
              <a:rPr lang="en-US" dirty="0" smtClean="0"/>
              <a:t>architecture </a:t>
            </a:r>
          </a:p>
          <a:p>
            <a:endParaRPr lang="en-US" dirty="0" smtClean="0"/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94" y="4077462"/>
            <a:ext cx="3397306" cy="2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8574</TotalTime>
  <Words>1211</Words>
  <Application>Microsoft Macintosh PowerPoint</Application>
  <PresentationFormat>On-screen Show (4:3)</PresentationFormat>
  <Paragraphs>296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Avenir Black</vt:lpstr>
      <vt:lpstr>Calibri</vt:lpstr>
      <vt:lpstr>Consolas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Class Topics this semester</vt:lpstr>
      <vt:lpstr>Infrastructure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Cloud Infrastructure</vt:lpstr>
      <vt:lpstr>Topics this semester</vt:lpstr>
      <vt:lpstr>PowerPoint Presentation</vt:lpstr>
      <vt:lpstr>Syllabus Notes</vt:lpstr>
      <vt:lpstr>Assignment Grading</vt:lpstr>
      <vt:lpstr>How To Earn An A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Tree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Homework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96</cp:revision>
  <dcterms:created xsi:type="dcterms:W3CDTF">2016-03-17T15:27:29Z</dcterms:created>
  <dcterms:modified xsi:type="dcterms:W3CDTF">2016-12-26T21:37:06Z</dcterms:modified>
</cp:coreProperties>
</file>